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7" r:id="rId3"/>
    <p:sldId id="268" r:id="rId4"/>
    <p:sldId id="257" r:id="rId5"/>
    <p:sldId id="258" r:id="rId6"/>
    <p:sldId id="259" r:id="rId7"/>
    <p:sldId id="260" r:id="rId8"/>
    <p:sldId id="270" r:id="rId9"/>
    <p:sldId id="261" r:id="rId10"/>
    <p:sldId id="262" r:id="rId11"/>
    <p:sldId id="263"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Drummond" initials="LD" lastIdx="1" clrIdx="0">
    <p:extLst>
      <p:ext uri="{19B8F6BF-5375-455C-9EA6-DF929625EA0E}">
        <p15:presenceInfo xmlns:p15="http://schemas.microsoft.com/office/powerpoint/2012/main" userId="67f763ea1a0dc3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6" y="1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60975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42079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397195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524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56153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93BBDBB-155C-4298-BED0-C0CEF30FE075}"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50588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93BBDBB-155C-4298-BED0-C0CEF30FE075}"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408496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16097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15580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43019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BBDBB-155C-4298-BED0-C0CEF30FE07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61896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3BBDBB-155C-4298-BED0-C0CEF30FE07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87295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BBDBB-155C-4298-BED0-C0CEF30FE075}"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427802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BBDBB-155C-4298-BED0-C0CEF30FE075}"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380004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BBDBB-155C-4298-BED0-C0CEF30FE075}"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38555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87226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338176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93BBDBB-155C-4298-BED0-C0CEF30FE075}" type="datetimeFigureOut">
              <a:rPr lang="en-US" smtClean="0"/>
              <a:t>8/30/2023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C3CFE87-E5C2-42A9-9F66-416320A9791B}" type="slidenum">
              <a:rPr lang="en-US" smtClean="0"/>
              <a:t>‹#›</a:t>
            </a:fld>
            <a:endParaRPr lang="en-US"/>
          </a:p>
        </p:txBody>
      </p:sp>
    </p:spTree>
    <p:extLst>
      <p:ext uri="{BB962C8B-B14F-4D97-AF65-F5344CB8AC3E}">
        <p14:creationId xmlns:p14="http://schemas.microsoft.com/office/powerpoint/2010/main" val="55450046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perthfsc.uplifterinc.com/" TargetMode="External"/><Relationship Id="rId2" Type="http://schemas.openxmlformats.org/officeDocument/2006/relationships/hyperlink" Target="mailto:Perthfsc@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4B198-D938-409F-8EFF-3DAD0251D8F3}"/>
              </a:ext>
            </a:extLst>
          </p:cNvPr>
          <p:cNvSpPr>
            <a:spLocks noGrp="1"/>
          </p:cNvSpPr>
          <p:nvPr>
            <p:ph type="ctrTitle"/>
          </p:nvPr>
        </p:nvSpPr>
        <p:spPr>
          <a:xfrm>
            <a:off x="1282703" y="1289888"/>
            <a:ext cx="5854698" cy="4278224"/>
          </a:xfrm>
        </p:spPr>
        <p:txBody>
          <a:bodyPr anchor="ctr">
            <a:normAutofit/>
          </a:bodyPr>
          <a:lstStyle/>
          <a:p>
            <a:pPr algn="r"/>
            <a:r>
              <a:rPr lang="en-US" sz="5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PreCanskate</a:t>
            </a: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 and </a:t>
            </a:r>
            <a:b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br>
            <a:r>
              <a:rPr lang="en-US" sz="5000" dirty="0" err="1">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Canskate</a:t>
            </a: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 </a:t>
            </a:r>
            <a:b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b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Parent Information </a:t>
            </a:r>
          </a:p>
        </p:txBody>
      </p:sp>
      <p:sp>
        <p:nvSpPr>
          <p:cNvPr id="3" name="Subtitle 2">
            <a:extLst>
              <a:ext uri="{FF2B5EF4-FFF2-40B4-BE49-F238E27FC236}">
                <a16:creationId xmlns:a16="http://schemas.microsoft.com/office/drawing/2014/main" id="{E7148441-11EA-4150-B185-C7F3B5D07B9D}"/>
              </a:ext>
            </a:extLst>
          </p:cNvPr>
          <p:cNvSpPr>
            <a:spLocks noGrp="1"/>
          </p:cNvSpPr>
          <p:nvPr>
            <p:ph type="subTitle" idx="1"/>
          </p:nvPr>
        </p:nvSpPr>
        <p:spPr>
          <a:xfrm>
            <a:off x="7918221" y="1289889"/>
            <a:ext cx="2989891" cy="4278223"/>
          </a:xfrm>
        </p:spPr>
        <p:txBody>
          <a:bodyPr anchor="ctr">
            <a:normAutofit/>
          </a:bodyPr>
          <a:lstStyle/>
          <a:p>
            <a:pPr algn="l"/>
            <a:r>
              <a:rPr lang="en-US" dirty="0">
                <a:latin typeface="Calibri" panose="020F0502020204030204" pitchFamily="34" charset="0"/>
                <a:cs typeface="Calibri" panose="020F0502020204030204" pitchFamily="34" charset="0"/>
              </a:rPr>
              <a:t>Perth Skating Club</a:t>
            </a:r>
          </a:p>
          <a:p>
            <a:pPr algn="l"/>
            <a:r>
              <a:rPr lang="en-US" sz="2000" dirty="0">
                <a:latin typeface="Calibri" panose="020F0502020204030204" pitchFamily="34" charset="0"/>
                <a:cs typeface="Calibri" panose="020F0502020204030204" pitchFamily="34" charset="0"/>
              </a:rPr>
              <a:t>2023-2024 Skating Season</a:t>
            </a:r>
          </a:p>
        </p:txBody>
      </p:sp>
      <p:cxnSp>
        <p:nvCxnSpPr>
          <p:cNvPr id="18" name="Straight Connector 9">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2" descr="Skate Canada">
            <a:extLst>
              <a:ext uri="{FF2B5EF4-FFF2-40B4-BE49-F238E27FC236}">
                <a16:creationId xmlns:a16="http://schemas.microsoft.com/office/drawing/2014/main" id="{8749EEC0-994B-AAFA-7B99-6E1614B48F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38075" y="806035"/>
            <a:ext cx="35052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5AEBA-6661-4121-9FFB-B90BB74710FD}"/>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Program Assistants</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662511-5072-449B-BACA-778D6BC0350F}"/>
              </a:ext>
            </a:extLst>
          </p:cNvPr>
          <p:cNvSpPr>
            <a:spLocks noGrp="1"/>
          </p:cNvSpPr>
          <p:nvPr>
            <p:ph idx="1"/>
          </p:nvPr>
        </p:nvSpPr>
        <p:spPr>
          <a:xfrm>
            <a:off x="4976029" y="971549"/>
            <a:ext cx="6291528" cy="4616450"/>
          </a:xfrm>
        </p:spPr>
        <p:txBody>
          <a:bodyPr anchor="ctr">
            <a:normAutofit/>
          </a:bodyPr>
          <a:lstStyle/>
          <a:p>
            <a:r>
              <a:rPr lang="en-US" sz="1800" dirty="0">
                <a:latin typeface="Calibri" panose="020F0502020204030204" pitchFamily="34" charset="0"/>
                <a:cs typeface="Calibri" panose="020F0502020204030204" pitchFamily="34" charset="0"/>
              </a:rPr>
              <a:t>Our program assistants are skaters you see helping our younger athletes with the Blue T Shirts</a:t>
            </a:r>
          </a:p>
          <a:p>
            <a:r>
              <a:rPr lang="en-US" sz="1800" dirty="0">
                <a:latin typeface="Calibri" panose="020F0502020204030204" pitchFamily="34" charset="0"/>
                <a:cs typeface="Calibri" panose="020F0502020204030204" pitchFamily="34" charset="0"/>
              </a:rPr>
              <a:t>These program assistants have received special training throughout the season to support our PreCanSkate and CanSkate programs</a:t>
            </a:r>
          </a:p>
        </p:txBody>
      </p:sp>
    </p:spTree>
    <p:extLst>
      <p:ext uri="{BB962C8B-B14F-4D97-AF65-F5344CB8AC3E}">
        <p14:creationId xmlns:p14="http://schemas.microsoft.com/office/powerpoint/2010/main" val="381478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09340-E111-48F7-AE8D-DD098CB73E9E}"/>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Review of session format</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F5334C-8EB5-4BDC-87FE-AA499AC9EC4A}"/>
              </a:ext>
            </a:extLst>
          </p:cNvPr>
          <p:cNvSpPr>
            <a:spLocks noGrp="1"/>
          </p:cNvSpPr>
          <p:nvPr>
            <p:ph idx="1"/>
          </p:nvPr>
        </p:nvSpPr>
        <p:spPr>
          <a:xfrm>
            <a:off x="4976029" y="238897"/>
            <a:ext cx="6291528" cy="6409038"/>
          </a:xfrm>
        </p:spPr>
        <p:txBody>
          <a:bodyPr anchor="ctr">
            <a:normAutofit fontScale="85000" lnSpcReduction="10000"/>
          </a:bodyPr>
          <a:lstStyle/>
          <a:p>
            <a:r>
              <a:rPr lang="en-US" sz="1800" dirty="0">
                <a:effectLst/>
                <a:latin typeface="Calibri" panose="020F0502020204030204" pitchFamily="34" charset="0"/>
                <a:ea typeface="Times New Roman" panose="02020603050405020304" pitchFamily="18" charset="0"/>
              </a:rPr>
              <a:t>The PreCanSkate and CanSkate program is organized into seven progressive stages of learning from PreCanSkate to Stage 6. The fast-paced program introduces skaters to the ABC’s of skating that are </a:t>
            </a:r>
            <a:r>
              <a:rPr lang="en-US" sz="1800" dirty="0" err="1">
                <a:effectLst/>
                <a:latin typeface="Calibri" panose="020F0502020204030204" pitchFamily="34" charset="0"/>
                <a:ea typeface="Times New Roman" panose="02020603050405020304" pitchFamily="18" charset="0"/>
              </a:rPr>
              <a:t>FUNdamental</a:t>
            </a:r>
            <a:r>
              <a:rPr lang="en-US" sz="1800" dirty="0">
                <a:effectLst/>
                <a:latin typeface="Calibri" panose="020F0502020204030204" pitchFamily="34" charset="0"/>
                <a:ea typeface="Times New Roman" panose="02020603050405020304" pitchFamily="18" charset="0"/>
              </a:rPr>
              <a:t> skills for all ice sports. </a:t>
            </a:r>
            <a:r>
              <a:rPr lang="en-US" sz="1800" b="1"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gility: concentrating on turning and jumping skills. </a:t>
            </a:r>
            <a:r>
              <a:rPr lang="en-US" sz="1800" b="1" dirty="0">
                <a:effectLst/>
                <a:latin typeface="Calibri" panose="020F0502020204030204" pitchFamily="34" charset="0"/>
                <a:ea typeface="Times New Roman" panose="02020603050405020304" pitchFamily="18" charset="0"/>
              </a:rPr>
              <a:t>B</a:t>
            </a:r>
            <a:r>
              <a:rPr lang="en-US" sz="1800" dirty="0">
                <a:effectLst/>
                <a:latin typeface="Calibri" panose="020F0502020204030204" pitchFamily="34" charset="0"/>
                <a:ea typeface="Times New Roman" panose="02020603050405020304" pitchFamily="18" charset="0"/>
              </a:rPr>
              <a:t>alance: concentrating on forward skills, pushing techniques and edges. </a:t>
            </a:r>
            <a:r>
              <a:rPr lang="en-US" sz="1800" b="1"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ontrol: concentrating on backwards skills, stopping and speed elements. </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The CanSkate session starts with a warm-up led by our program assistants</a:t>
            </a:r>
          </a:p>
          <a:p>
            <a:r>
              <a:rPr lang="en-US" sz="1800" dirty="0">
                <a:effectLst/>
                <a:latin typeface="Calibri" panose="020F0502020204030204" pitchFamily="34" charset="0"/>
                <a:ea typeface="Times New Roman" panose="02020603050405020304" pitchFamily="18" charset="0"/>
              </a:rPr>
              <a:t>Skaters will rotate from station to station with continuous movement and with the use of the full ice surface, the fast track, group learning stations, and circuits we will challenge all skaters to push their learning and further their progress by exposing them to more skills. </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Skaters will grouped based on skill and badge level as set out by our program guidelines. </a:t>
            </a:r>
            <a:r>
              <a:rPr lang="en-US" sz="1800" dirty="0">
                <a:effectLst/>
                <a:latin typeface="Calibri" panose="020F0502020204030204" pitchFamily="34" charset="0"/>
                <a:ea typeface="Times New Roman" panose="02020603050405020304" pitchFamily="18" charset="0"/>
              </a:rPr>
              <a:t>Grouping of the skaters is an ongoing process as skaters’ progress at their own rate. Skaters may be shuffled from time to time to ensure they are being challenged and exposed to new skills while continuing to practice and develop skills. </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Our goal is to have your child moving for 90% of their session </a:t>
            </a:r>
          </a:p>
          <a:p>
            <a:r>
              <a:rPr lang="en-US" sz="1800" dirty="0">
                <a:latin typeface="Calibri" panose="020F0502020204030204" pitchFamily="34" charset="0"/>
                <a:cs typeface="Calibri" panose="020F0502020204030204" pitchFamily="34" charset="0"/>
              </a:rPr>
              <a:t>Sessions end with a group activity and cool-down</a:t>
            </a:r>
          </a:p>
          <a:p>
            <a:r>
              <a:rPr lang="en-US" sz="1800" dirty="0">
                <a:latin typeface="Calibri" panose="020F0502020204030204" pitchFamily="34" charset="0"/>
                <a:cs typeface="Calibri" panose="020F0502020204030204" pitchFamily="34" charset="0"/>
              </a:rPr>
              <a:t>All our sessions have the main goal of learning while having fun!</a:t>
            </a:r>
          </a:p>
        </p:txBody>
      </p:sp>
    </p:spTree>
    <p:extLst>
      <p:ext uri="{BB962C8B-B14F-4D97-AF65-F5344CB8AC3E}">
        <p14:creationId xmlns:p14="http://schemas.microsoft.com/office/powerpoint/2010/main" val="22166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5D2F-96A2-4556-AD28-7C78B4B0491E}"/>
              </a:ext>
            </a:extLst>
          </p:cNvPr>
          <p:cNvSpPr>
            <a:spLocks noGrp="1"/>
          </p:cNvSpPr>
          <p:nvPr>
            <p:ph type="title"/>
          </p:nvPr>
        </p:nvSpPr>
        <p:spPr/>
        <p:txBody>
          <a:bodyPr>
            <a:noAutofit/>
          </a:bodyPr>
          <a:lstStyle/>
          <a:p>
            <a:r>
              <a:rPr lang="en-US" sz="3600" dirty="0">
                <a:latin typeface="Calibri" panose="020F0502020204030204" pitchFamily="34" charset="0"/>
                <a:cs typeface="Calibri" panose="020F0502020204030204" pitchFamily="34" charset="0"/>
              </a:rPr>
              <a:t>Reading report cards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br>
              <a:rPr lang="en-US" sz="3600" dirty="0">
                <a:latin typeface="Calibri" panose="020F0502020204030204" pitchFamily="34" charset="0"/>
                <a:cs typeface="Calibri" panose="020F0502020204030204" pitchFamily="34" charset="0"/>
              </a:rPr>
            </a:br>
            <a:r>
              <a:rPr lang="en-US" sz="3600" dirty="0" err="1">
                <a:latin typeface="Calibri" panose="020F0502020204030204" pitchFamily="34" charset="0"/>
                <a:cs typeface="Calibri" panose="020F0502020204030204" pitchFamily="34" charset="0"/>
              </a:rPr>
              <a:t>PreCanskate</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1D9B05-35E5-43BA-AC28-3C62CDA34AFD}"/>
              </a:ext>
            </a:extLst>
          </p:cNvPr>
          <p:cNvSpPr>
            <a:spLocks noGrp="1"/>
          </p:cNvSpPr>
          <p:nvPr>
            <p:ph sz="half" idx="1"/>
          </p:nvPr>
        </p:nvSpPr>
        <p:spPr/>
        <p:txBody>
          <a:bodyPr anchor="ctr">
            <a:normAutofit/>
          </a:bodyPr>
          <a:lstStyle/>
          <a:p>
            <a:r>
              <a:rPr lang="en-US" sz="1800" dirty="0">
                <a:latin typeface="Calibri" panose="020F0502020204030204" pitchFamily="34" charset="0"/>
                <a:cs typeface="Calibri" panose="020F0502020204030204" pitchFamily="34" charset="0"/>
              </a:rPr>
              <a:t>Report cards and badge marking happen throughout the skating season</a:t>
            </a:r>
          </a:p>
          <a:p>
            <a:r>
              <a:rPr lang="en-US" sz="1800" dirty="0">
                <a:latin typeface="Calibri" panose="020F0502020204030204" pitchFamily="34" charset="0"/>
                <a:cs typeface="Calibri" panose="020F0502020204030204" pitchFamily="34" charset="0"/>
              </a:rPr>
              <a:t>As skaters complete badge levels your skater will receive their badge and continue working on the next level</a:t>
            </a:r>
          </a:p>
          <a:p>
            <a:r>
              <a:rPr lang="en-US" sz="1800" dirty="0">
                <a:latin typeface="Calibri" panose="020F0502020204030204" pitchFamily="34" charset="0"/>
                <a:cs typeface="Calibri" panose="020F0502020204030204" pitchFamily="34" charset="0"/>
              </a:rPr>
              <a:t>For our </a:t>
            </a:r>
            <a:r>
              <a:rPr lang="en-US" sz="1800" dirty="0" err="1">
                <a:latin typeface="Calibri" panose="020F0502020204030204" pitchFamily="34" charset="0"/>
                <a:cs typeface="Calibri" panose="020F0502020204030204" pitchFamily="34" charset="0"/>
              </a:rPr>
              <a:t>PreCanSkate</a:t>
            </a:r>
            <a:r>
              <a:rPr lang="en-US" sz="1800" dirty="0">
                <a:latin typeface="Calibri" panose="020F0502020204030204" pitchFamily="34" charset="0"/>
                <a:cs typeface="Calibri" panose="020F0502020204030204" pitchFamily="34" charset="0"/>
              </a:rPr>
              <a:t> skaters, completion of the first badge means moving to the </a:t>
            </a:r>
            <a:r>
              <a:rPr lang="en-US" sz="1800" dirty="0" err="1">
                <a:latin typeface="Calibri" panose="020F0502020204030204" pitchFamily="34" charset="0"/>
                <a:cs typeface="Calibri" panose="020F0502020204030204" pitchFamily="34" charset="0"/>
              </a:rPr>
              <a:t>CanSkate</a:t>
            </a:r>
            <a:r>
              <a:rPr lang="en-US" sz="1800" dirty="0">
                <a:latin typeface="Calibri" panose="020F0502020204030204" pitchFamily="34" charset="0"/>
                <a:cs typeface="Calibri" panose="020F0502020204030204" pitchFamily="34" charset="0"/>
              </a:rPr>
              <a:t> session and this will be discussed with the parents as the completion happens</a:t>
            </a:r>
          </a:p>
        </p:txBody>
      </p:sp>
      <p:pic>
        <p:nvPicPr>
          <p:cNvPr id="7" name="Content Placeholder 6">
            <a:extLst>
              <a:ext uri="{FF2B5EF4-FFF2-40B4-BE49-F238E27FC236}">
                <a16:creationId xmlns:a16="http://schemas.microsoft.com/office/drawing/2014/main" id="{E88A60F4-F1BA-4EEA-B7CB-5D2FABA0A06B}"/>
              </a:ext>
            </a:extLst>
          </p:cNvPr>
          <p:cNvPicPr>
            <a:picLocks noGrp="1" noChangeAspect="1"/>
          </p:cNvPicPr>
          <p:nvPr>
            <p:ph sz="half" idx="2"/>
          </p:nvPr>
        </p:nvPicPr>
        <p:blipFill>
          <a:blip r:embed="rId2"/>
          <a:stretch>
            <a:fillRect/>
          </a:stretch>
        </p:blipFill>
        <p:spPr>
          <a:xfrm>
            <a:off x="6286910" y="2929641"/>
            <a:ext cx="5094287" cy="1604700"/>
          </a:xfrm>
        </p:spPr>
      </p:pic>
    </p:spTree>
    <p:extLst>
      <p:ext uri="{BB962C8B-B14F-4D97-AF65-F5344CB8AC3E}">
        <p14:creationId xmlns:p14="http://schemas.microsoft.com/office/powerpoint/2010/main" val="122614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0ED6-F2AE-4588-A713-CDA564906B7B}"/>
              </a:ext>
            </a:extLst>
          </p:cNvPr>
          <p:cNvSpPr>
            <a:spLocks noGrp="1"/>
          </p:cNvSpPr>
          <p:nvPr>
            <p:ph type="title"/>
          </p:nvPr>
        </p:nvSpPr>
        <p:spPr>
          <a:xfrm>
            <a:off x="851239" y="411956"/>
            <a:ext cx="5929773" cy="1011025"/>
          </a:xfrm>
        </p:spPr>
        <p:txBody>
          <a:bodyPr>
            <a:normAutofit/>
          </a:bodyPr>
          <a:lstStyle/>
          <a:p>
            <a:r>
              <a:rPr lang="en-US" sz="3600" dirty="0">
                <a:latin typeface="Calibri" panose="020F0502020204030204" pitchFamily="34" charset="0"/>
                <a:cs typeface="Calibri" panose="020F0502020204030204" pitchFamily="34" charset="0"/>
              </a:rPr>
              <a:t>report cards – </a:t>
            </a:r>
            <a:r>
              <a:rPr lang="en-US" sz="3600" dirty="0" err="1">
                <a:latin typeface="Calibri" panose="020F0502020204030204" pitchFamily="34" charset="0"/>
                <a:cs typeface="Calibri" panose="020F0502020204030204" pitchFamily="34" charset="0"/>
              </a:rPr>
              <a:t>Canskate</a:t>
            </a:r>
            <a:endParaRPr lang="en-US" sz="3600" dirty="0">
              <a:latin typeface="Calibri" panose="020F0502020204030204" pitchFamily="34" charset="0"/>
              <a:cs typeface="Calibri" panose="020F0502020204030204" pitchFamily="34" charset="0"/>
            </a:endParaRPr>
          </a:p>
        </p:txBody>
      </p:sp>
      <p:sp>
        <p:nvSpPr>
          <p:cNvPr id="3" name="Picture Placeholder 2">
            <a:extLst>
              <a:ext uri="{FF2B5EF4-FFF2-40B4-BE49-F238E27FC236}">
                <a16:creationId xmlns:a16="http://schemas.microsoft.com/office/drawing/2014/main" id="{35A12FF0-A909-4821-8654-1671DE985745}"/>
              </a:ext>
            </a:extLst>
          </p:cNvPr>
          <p:cNvSpPr>
            <a:spLocks noGrp="1"/>
          </p:cNvSpPr>
          <p:nvPr>
            <p:ph type="pic" idx="1"/>
          </p:nvPr>
        </p:nvSpPr>
        <p:spPr/>
        <p:txBody>
          <a:bodyPr/>
          <a:lstStyle/>
          <a:p>
            <a:endParaRPr lang="en-CA"/>
          </a:p>
        </p:txBody>
      </p:sp>
      <p:graphicFrame>
        <p:nvGraphicFramePr>
          <p:cNvPr id="7" name="Object 6">
            <a:extLst>
              <a:ext uri="{FF2B5EF4-FFF2-40B4-BE49-F238E27FC236}">
                <a16:creationId xmlns:a16="http://schemas.microsoft.com/office/drawing/2014/main" id="{B2E5B431-C27D-440C-9144-9EB33F7FA53D}"/>
              </a:ext>
            </a:extLst>
          </p:cNvPr>
          <p:cNvGraphicFramePr>
            <a:graphicFrameLocks noChangeAspect="1"/>
          </p:cNvGraphicFramePr>
          <p:nvPr>
            <p:extLst>
              <p:ext uri="{D42A27DB-BD31-4B8C-83A1-F6EECF244321}">
                <p14:modId xmlns:p14="http://schemas.microsoft.com/office/powerpoint/2010/main" val="636019141"/>
              </p:ext>
            </p:extLst>
          </p:nvPr>
        </p:nvGraphicFramePr>
        <p:xfrm>
          <a:off x="7088400" y="411956"/>
          <a:ext cx="4664075" cy="6034088"/>
        </p:xfrm>
        <a:graphic>
          <a:graphicData uri="http://schemas.openxmlformats.org/presentationml/2006/ole">
            <mc:AlternateContent xmlns:mc="http://schemas.openxmlformats.org/markup-compatibility/2006">
              <mc:Choice xmlns:v="urn:schemas-microsoft-com:vml" Requires="v">
                <p:oleObj name="Acrobat Document" r:id="rId2" imgW="4663440" imgH="6034757" progId="AcroExch.Document.DC">
                  <p:embed/>
                </p:oleObj>
              </mc:Choice>
              <mc:Fallback>
                <p:oleObj name="Acrobat Document" r:id="rId2" imgW="4663440" imgH="6034757" progId="AcroExch.Document.DC">
                  <p:embed/>
                  <p:pic>
                    <p:nvPicPr>
                      <p:cNvPr id="0" name=""/>
                      <p:cNvPicPr/>
                      <p:nvPr/>
                    </p:nvPicPr>
                    <p:blipFill>
                      <a:blip r:embed="rId3"/>
                      <a:stretch>
                        <a:fillRect/>
                      </a:stretch>
                    </p:blipFill>
                    <p:spPr>
                      <a:xfrm>
                        <a:off x="7088400" y="411956"/>
                        <a:ext cx="4664075" cy="60340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8F99EE4D-59CC-4504-9644-2B33E52BF38D}"/>
              </a:ext>
            </a:extLst>
          </p:cNvPr>
          <p:cNvPicPr>
            <a:picLocks noChangeAspect="1"/>
          </p:cNvPicPr>
          <p:nvPr/>
        </p:nvPicPr>
        <p:blipFill>
          <a:blip r:embed="rId4"/>
          <a:stretch>
            <a:fillRect/>
          </a:stretch>
        </p:blipFill>
        <p:spPr>
          <a:xfrm>
            <a:off x="1851792" y="1422981"/>
            <a:ext cx="3917412" cy="5220706"/>
          </a:xfrm>
          <a:prstGeom prst="rect">
            <a:avLst/>
          </a:prstGeom>
        </p:spPr>
      </p:pic>
    </p:spTree>
    <p:extLst>
      <p:ext uri="{BB962C8B-B14F-4D97-AF65-F5344CB8AC3E}">
        <p14:creationId xmlns:p14="http://schemas.microsoft.com/office/powerpoint/2010/main" val="295376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Calibri" panose="020F0502020204030204" pitchFamily="34" charset="0"/>
                <a:cs typeface="Calibri" panose="020F0502020204030204" pitchFamily="34" charset="0"/>
              </a:rPr>
              <a:t>How to reach us</a:t>
            </a:r>
          </a:p>
        </p:txBody>
      </p:sp>
      <p:sp>
        <p:nvSpPr>
          <p:cNvPr id="3" name="Content Placeholder 2"/>
          <p:cNvSpPr>
            <a:spLocks noGrp="1"/>
          </p:cNvSpPr>
          <p:nvPr>
            <p:ph idx="1"/>
          </p:nvPr>
        </p:nvSpPr>
        <p:spPr>
          <a:xfrm>
            <a:off x="913795" y="2644347"/>
            <a:ext cx="10353762" cy="4094204"/>
          </a:xfrm>
        </p:spPr>
        <p:txBody>
          <a:bodyPr>
            <a:normAutofit/>
          </a:bodyPr>
          <a:lstStyle/>
          <a:p>
            <a:r>
              <a:rPr lang="en-CA" sz="1800" dirty="0">
                <a:effectLst/>
                <a:latin typeface="Calibri" panose="020F0502020204030204" pitchFamily="34" charset="0"/>
                <a:ea typeface="Times New Roman" panose="02020603050405020304" pitchFamily="18" charset="0"/>
                <a:cs typeface="Calibri" panose="020F0502020204030204" pitchFamily="34" charset="0"/>
              </a:rPr>
              <a:t>Communication is very important to the success of our programs so please do not hesitate to ask questions and give us your feedback at </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Perthfsc@gmail.com</a:t>
            </a:r>
            <a:r>
              <a:rPr lang="en-CA" sz="1800" dirty="0">
                <a:effectLst/>
                <a:latin typeface="Calibri" panose="020F0502020204030204" pitchFamily="34" charset="0"/>
                <a:ea typeface="Times New Roman" panose="02020603050405020304" pitchFamily="18" charset="0"/>
                <a:cs typeface="Calibri" panose="020F0502020204030204" pitchFamily="34" charset="0"/>
              </a:rPr>
              <a:t> For updates and more information please visit our website - </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https://perthfsc.uplifterinc.com/</a:t>
            </a:r>
            <a:r>
              <a:rPr lang="en-CA" sz="1800" dirty="0">
                <a:effectLst/>
                <a:latin typeface="Calibri" panose="020F0502020204030204" pitchFamily="34" charset="0"/>
                <a:ea typeface="Times New Roman" panose="02020603050405020304" pitchFamily="18" charset="0"/>
                <a:cs typeface="Calibri" panose="020F0502020204030204" pitchFamily="34" charset="0"/>
              </a:rPr>
              <a:t> or join us on our Facebook page at Perth Figure Skating Club. Thank you for participating in our Program. We hope you and your skater(s) have a wonderful skating season and one that promotes an interest in life long participation in skating. Happy Skating!!</a:t>
            </a:r>
          </a:p>
        </p:txBody>
      </p:sp>
    </p:spTree>
    <p:extLst>
      <p:ext uri="{BB962C8B-B14F-4D97-AF65-F5344CB8AC3E}">
        <p14:creationId xmlns:p14="http://schemas.microsoft.com/office/powerpoint/2010/main" val="91721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ate Canada">
            <a:extLst>
              <a:ext uri="{FF2B5EF4-FFF2-40B4-BE49-F238E27FC236}">
                <a16:creationId xmlns:a16="http://schemas.microsoft.com/office/drawing/2014/main" id="{B895E463-13B5-4B67-96C1-E3EF9E2DC3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38075" y="806035"/>
            <a:ext cx="3505200" cy="933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2F6C80-D14A-4745-B528-65161D0222D0}"/>
              </a:ext>
            </a:extLst>
          </p:cNvPr>
          <p:cNvSpPr txBox="1"/>
          <p:nvPr/>
        </p:nvSpPr>
        <p:spPr>
          <a:xfrm>
            <a:off x="913794" y="1739485"/>
            <a:ext cx="10353761" cy="4247317"/>
          </a:xfrm>
          <a:prstGeom prst="rect">
            <a:avLst/>
          </a:prstGeom>
          <a:noFill/>
        </p:spPr>
        <p:txBody>
          <a:bodyPr wrap="square">
            <a:spAutoFit/>
          </a:bodyPr>
          <a:lstStyle/>
          <a:p>
            <a:pPr algn="l" fontAlgn="base"/>
            <a:r>
              <a:rPr lang="en-US" b="0" i="0" cap="all" dirty="0">
                <a:effectLst/>
                <a:latin typeface="Calibri" panose="020F0502020204030204" pitchFamily="34" charset="0"/>
                <a:cs typeface="Calibri" panose="020F0502020204030204" pitchFamily="34" charset="0"/>
              </a:rPr>
              <a:t>CANSKATE IS THE LEARN TO SKATE PROGRAM WHICH ALL OTHERS ARE MEASURED AGAINST. </a:t>
            </a:r>
            <a:r>
              <a:rPr lang="en-US" b="0" i="0" dirty="0" err="1">
                <a:effectLst/>
                <a:latin typeface="Calibri" panose="020F0502020204030204" pitchFamily="34" charset="0"/>
                <a:cs typeface="Calibri" panose="020F0502020204030204" pitchFamily="34" charset="0"/>
              </a:rPr>
              <a:t>CanSkate</a:t>
            </a:r>
            <a:r>
              <a:rPr lang="en-US" b="0" i="0" dirty="0">
                <a:effectLst/>
                <a:latin typeface="Calibri" panose="020F0502020204030204" pitchFamily="34" charset="0"/>
                <a:cs typeface="Calibri" panose="020F0502020204030204" pitchFamily="34" charset="0"/>
              </a:rPr>
              <a:t> offers the best curriculum in Canada. Our flagship learn-to-skate program has taught millions of Canadians to reach their recreational and competitive goals on the ice.</a:t>
            </a:r>
          </a:p>
          <a:p>
            <a:pPr algn="l" fontAlgn="base"/>
            <a:endParaRPr lang="en-US" b="0" i="0" dirty="0">
              <a:effectLst/>
              <a:latin typeface="Calibri" panose="020F0502020204030204" pitchFamily="34" charset="0"/>
              <a:cs typeface="Calibri" panose="020F0502020204030204" pitchFamily="34" charset="0"/>
            </a:endParaRPr>
          </a:p>
          <a:p>
            <a:pPr algn="l" fontAlgn="base"/>
            <a:r>
              <a:rPr lang="en-US" b="0" i="0" dirty="0">
                <a:effectLst/>
                <a:latin typeface="Calibri" panose="020F0502020204030204" pitchFamily="34" charset="0"/>
                <a:cs typeface="Calibri" panose="020F0502020204030204" pitchFamily="34" charset="0"/>
              </a:rPr>
              <a:t>The CanSkate program is geared to beginners of all ages…children, adults, newcomers to Canada and athletes with a disability (AWAD). Whether you are looking to improve basic skating skills for figure skating,  hockey, ringette or speed skating, or wish to skate for recreation, fitness or fun, CanSkate will get you there.</a:t>
            </a:r>
          </a:p>
          <a:p>
            <a:pPr algn="l" fontAlgn="base"/>
            <a:endParaRPr lang="en-US" b="0" i="0" dirty="0">
              <a:effectLst/>
              <a:latin typeface="Calibri" panose="020F0502020204030204" pitchFamily="34" charset="0"/>
              <a:cs typeface="Calibri" panose="020F0502020204030204" pitchFamily="34" charset="0"/>
            </a:endParaRPr>
          </a:p>
          <a:p>
            <a:pPr algn="l" fontAlgn="base"/>
            <a:r>
              <a:rPr lang="en-US" b="0" i="0" dirty="0">
                <a:effectLst/>
                <a:latin typeface="Calibri" panose="020F0502020204030204" pitchFamily="34" charset="0"/>
                <a:cs typeface="Calibri" panose="020F0502020204030204" pitchFamily="34" charset="0"/>
              </a:rPr>
              <a:t>Conducted in a fun, friendly environment, the CanSkate program showcases a comprehensive series of balance, control and agility skills, using a nationally-tested and proven curriculum that supports skater success in developing stronger basic skills on the ice.</a:t>
            </a:r>
          </a:p>
          <a:p>
            <a:pPr algn="l" fontAlgn="base"/>
            <a:endParaRPr lang="en-US" b="0" i="0" dirty="0">
              <a:effectLst/>
              <a:latin typeface="Calibri" panose="020F0502020204030204" pitchFamily="34" charset="0"/>
              <a:cs typeface="Calibri" panose="020F0502020204030204" pitchFamily="34" charset="0"/>
            </a:endParaRPr>
          </a:p>
          <a:p>
            <a:pPr algn="l" fontAlgn="base"/>
            <a:r>
              <a:rPr lang="en-US" b="0" i="0" dirty="0">
                <a:effectLst/>
                <a:latin typeface="Calibri" panose="020F0502020204030204" pitchFamily="34" charset="0"/>
                <a:cs typeface="Calibri" panose="020F0502020204030204" pitchFamily="34" charset="0"/>
              </a:rPr>
              <a:t>Millions of Canadians, including World and Olympic figure skating champions and National Hockey League stars, have taken their first steps on the ice with the CanSkate program. Offered at clubs and skating schools across Canada and delivered by NCCP coaches, CanSkate will help you realize your skating goals.</a:t>
            </a:r>
          </a:p>
        </p:txBody>
      </p:sp>
    </p:spTree>
    <p:extLst>
      <p:ext uri="{BB962C8B-B14F-4D97-AF65-F5344CB8AC3E}">
        <p14:creationId xmlns:p14="http://schemas.microsoft.com/office/powerpoint/2010/main" val="279833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Calibri" panose="020F0502020204030204" pitchFamily="34" charset="0"/>
                <a:cs typeface="Calibri" panose="020F0502020204030204" pitchFamily="34" charset="0"/>
              </a:rPr>
              <a:t>Who we are</a:t>
            </a:r>
          </a:p>
        </p:txBody>
      </p:sp>
      <p:sp>
        <p:nvSpPr>
          <p:cNvPr id="3" name="Content Placeholder 2"/>
          <p:cNvSpPr>
            <a:spLocks noGrp="1"/>
          </p:cNvSpPr>
          <p:nvPr>
            <p:ph sz="half" idx="1"/>
          </p:nvPr>
        </p:nvSpPr>
        <p:spPr>
          <a:xfrm>
            <a:off x="913795" y="2088319"/>
            <a:ext cx="5106004" cy="2816190"/>
          </a:xfrm>
        </p:spPr>
        <p:txBody>
          <a:bodyPr>
            <a:normAutofit fontScale="92500" lnSpcReduction="10000"/>
          </a:bodyPr>
          <a:lstStyle/>
          <a:p>
            <a:pPr marL="0" indent="0">
              <a:buNone/>
            </a:pPr>
            <a:r>
              <a:rPr lang="en-CA" sz="1800" u="sng" dirty="0">
                <a:latin typeface="Calibri" panose="020F0502020204030204" pitchFamily="34" charset="0"/>
                <a:cs typeface="Calibri" panose="020F0502020204030204" pitchFamily="34" charset="0"/>
              </a:rPr>
              <a:t>Skate Canada Certified Coaches</a:t>
            </a:r>
          </a:p>
          <a:p>
            <a:pPr lvl="1">
              <a:buFont typeface="Wingdings" panose="05000000000000000000" pitchFamily="2" charset="2"/>
              <a:buChar char="v"/>
            </a:pPr>
            <a:r>
              <a:rPr lang="en-CA" dirty="0">
                <a:latin typeface="Calibri" panose="020F0502020204030204" pitchFamily="34" charset="0"/>
                <a:cs typeface="Calibri" panose="020F0502020204030204" pitchFamily="34" charset="0"/>
              </a:rPr>
              <a:t>Lise Drummond</a:t>
            </a:r>
          </a:p>
          <a:p>
            <a:pPr lvl="1">
              <a:buFont typeface="Wingdings" panose="05000000000000000000" pitchFamily="2" charset="2"/>
              <a:buChar char="v"/>
            </a:pPr>
            <a:r>
              <a:rPr lang="en-CA" dirty="0">
                <a:latin typeface="Calibri" panose="020F0502020204030204" pitchFamily="34" charset="0"/>
                <a:cs typeface="Calibri" panose="020F0502020204030204" pitchFamily="34" charset="0"/>
              </a:rPr>
              <a:t>Teri Ann Kirkham</a:t>
            </a:r>
          </a:p>
          <a:p>
            <a:pPr marL="0" indent="0">
              <a:buNone/>
            </a:pPr>
            <a:r>
              <a:rPr lang="en-CA" sz="1800" u="sng" dirty="0">
                <a:latin typeface="Calibri" panose="020F0502020204030204" pitchFamily="34" charset="0"/>
                <a:cs typeface="Calibri" panose="020F0502020204030204" pitchFamily="34" charset="0"/>
              </a:rPr>
              <a:t>Trained Program Assistants</a:t>
            </a:r>
          </a:p>
          <a:p>
            <a:pPr marL="0" indent="0">
              <a:buNone/>
            </a:pPr>
            <a:r>
              <a:rPr lang="en-CA" sz="1800" dirty="0">
                <a:latin typeface="Calibri" panose="020F0502020204030204" pitchFamily="34" charset="0"/>
                <a:cs typeface="Calibri" panose="020F0502020204030204" pitchFamily="34" charset="0"/>
              </a:rPr>
              <a:t>Addison, Ainsley, Alana, Alison, Arianna, </a:t>
            </a:r>
          </a:p>
          <a:p>
            <a:pPr marL="0" indent="0">
              <a:buNone/>
            </a:pPr>
            <a:r>
              <a:rPr lang="en-CA" sz="1800" dirty="0">
                <a:latin typeface="Calibri" panose="020F0502020204030204" pitchFamily="34" charset="0"/>
                <a:cs typeface="Calibri" panose="020F0502020204030204" pitchFamily="34" charset="0"/>
              </a:rPr>
              <a:t>Jack, Maddie, Petra, Raelyn</a:t>
            </a:r>
          </a:p>
          <a:p>
            <a:pPr marL="0" indent="0">
              <a:buNone/>
            </a:pPr>
            <a:r>
              <a:rPr lang="en-CA" sz="1800" dirty="0">
                <a:latin typeface="Calibri" panose="020F0502020204030204" pitchFamily="34" charset="0"/>
                <a:cs typeface="Calibri" panose="020F0502020204030204" pitchFamily="34" charset="0"/>
              </a:rPr>
              <a:t> </a:t>
            </a:r>
          </a:p>
          <a:p>
            <a:pPr marL="0" indent="0">
              <a:buNone/>
            </a:pPr>
            <a:endParaRPr lang="en-CA" dirty="0"/>
          </a:p>
        </p:txBody>
      </p:sp>
      <p:sp>
        <p:nvSpPr>
          <p:cNvPr id="6" name="Content Placeholder 5">
            <a:extLst>
              <a:ext uri="{FF2B5EF4-FFF2-40B4-BE49-F238E27FC236}">
                <a16:creationId xmlns:a16="http://schemas.microsoft.com/office/drawing/2014/main" id="{EDB8E6B7-F7AD-4436-9CD2-23EC0BBCF8E0}"/>
              </a:ext>
            </a:extLst>
          </p:cNvPr>
          <p:cNvSpPr>
            <a:spLocks noGrp="1"/>
          </p:cNvSpPr>
          <p:nvPr>
            <p:ph sz="half" idx="2"/>
          </p:nvPr>
        </p:nvSpPr>
        <p:spPr>
          <a:xfrm>
            <a:off x="6173403" y="2088319"/>
            <a:ext cx="5960932" cy="4707897"/>
          </a:xfrm>
        </p:spPr>
        <p:txBody>
          <a:bodyPr>
            <a:normAutofit fontScale="92500" lnSpcReduction="10000"/>
          </a:bodyPr>
          <a:lstStyle/>
          <a:p>
            <a:pPr marL="0" indent="0">
              <a:buNone/>
            </a:pPr>
            <a:r>
              <a:rPr lang="en-US" sz="1800" u="sng" dirty="0">
                <a:latin typeface="Calibri" panose="020F0502020204030204" pitchFamily="34" charset="0"/>
                <a:cs typeface="Calibri" panose="020F0502020204030204" pitchFamily="34" charset="0"/>
              </a:rPr>
              <a:t>Volunteer Board of Directors:</a:t>
            </a:r>
          </a:p>
          <a:p>
            <a:pPr marL="0" indent="0">
              <a:buNone/>
            </a:pPr>
            <a:r>
              <a:rPr lang="en-US" sz="1800" dirty="0">
                <a:latin typeface="Calibri" panose="020F0502020204030204" pitchFamily="34" charset="0"/>
                <a:cs typeface="Calibri" panose="020F0502020204030204" pitchFamily="34" charset="0"/>
              </a:rPr>
              <a:t>President – Amber Corrigan</a:t>
            </a:r>
          </a:p>
          <a:p>
            <a:pPr marL="0" indent="0">
              <a:buNone/>
            </a:pPr>
            <a:r>
              <a:rPr lang="en-US" sz="1800" dirty="0">
                <a:latin typeface="Calibri" panose="020F0502020204030204" pitchFamily="34" charset="0"/>
                <a:cs typeface="Calibri" panose="020F0502020204030204" pitchFamily="34" charset="0"/>
              </a:rPr>
              <a:t>Treasurer – Desiree Bellevue</a:t>
            </a:r>
          </a:p>
          <a:p>
            <a:pPr marL="0" indent="0">
              <a:buNone/>
            </a:pPr>
            <a:r>
              <a:rPr lang="en-US" sz="1800" dirty="0">
                <a:latin typeface="Calibri" panose="020F0502020204030204" pitchFamily="34" charset="0"/>
                <a:cs typeface="Calibri" panose="020F0502020204030204" pitchFamily="34" charset="0"/>
              </a:rPr>
              <a:t>Secretary – Ashley Leeflang</a:t>
            </a:r>
          </a:p>
          <a:p>
            <a:pPr marL="0" indent="0">
              <a:buNone/>
            </a:pPr>
            <a:r>
              <a:rPr lang="en-US" sz="1800" dirty="0">
                <a:latin typeface="Calibri" panose="020F0502020204030204" pitchFamily="34" charset="0"/>
                <a:cs typeface="Calibri" panose="020F0502020204030204" pitchFamily="34" charset="0"/>
              </a:rPr>
              <a:t>Registrar – Amber Corrigan</a:t>
            </a:r>
          </a:p>
          <a:p>
            <a:pPr marL="0" indent="0">
              <a:buNone/>
            </a:pPr>
            <a:r>
              <a:rPr lang="en-US" sz="1800" dirty="0">
                <a:latin typeface="Calibri" panose="020F0502020204030204" pitchFamily="34" charset="0"/>
                <a:cs typeface="Calibri" panose="020F0502020204030204" pitchFamily="34" charset="0"/>
              </a:rPr>
              <a:t>Test Chair – Tammy Crain &amp; Krista McFarlane</a:t>
            </a:r>
          </a:p>
          <a:p>
            <a:pPr marL="0" indent="0">
              <a:buNone/>
            </a:pPr>
            <a:r>
              <a:rPr lang="en-US" sz="1800" dirty="0">
                <a:latin typeface="Calibri" panose="020F0502020204030204" pitchFamily="34" charset="0"/>
                <a:cs typeface="Calibri" panose="020F0502020204030204" pitchFamily="34" charset="0"/>
              </a:rPr>
              <a:t>Social – Krista McFarlane</a:t>
            </a:r>
          </a:p>
          <a:p>
            <a:pPr marL="0" indent="0">
              <a:buNone/>
            </a:pPr>
            <a:r>
              <a:rPr lang="en-US" sz="1800" dirty="0">
                <a:latin typeface="Calibri" panose="020F0502020204030204" pitchFamily="34" charset="0"/>
                <a:cs typeface="Calibri" panose="020F0502020204030204" pitchFamily="34" charset="0"/>
              </a:rPr>
              <a:t>PreCanSkate &amp; CanSkate Coordinators – Ashley Leeflang &amp; Krista Strachan</a:t>
            </a:r>
          </a:p>
          <a:p>
            <a:pPr marL="0" indent="0">
              <a:buNone/>
            </a:pPr>
            <a:r>
              <a:rPr lang="en-US" sz="1800" dirty="0">
                <a:latin typeface="Calibri" panose="020F0502020204030204" pitchFamily="34" charset="0"/>
                <a:cs typeface="Calibri" panose="020F0502020204030204" pitchFamily="34" charset="0"/>
              </a:rPr>
              <a:t>Coaches Rep – Lise Drummond</a:t>
            </a:r>
          </a:p>
        </p:txBody>
      </p:sp>
    </p:spTree>
    <p:extLst>
      <p:ext uri="{BB962C8B-B14F-4D97-AF65-F5344CB8AC3E}">
        <p14:creationId xmlns:p14="http://schemas.microsoft.com/office/powerpoint/2010/main" val="103780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50AC4-FE30-477B-ABCB-13F06F2A9576}"/>
              </a:ext>
            </a:extLst>
          </p:cNvPr>
          <p:cNvSpPr>
            <a:spLocks noGrp="1"/>
          </p:cNvSpPr>
          <p:nvPr>
            <p:ph type="title"/>
          </p:nvPr>
        </p:nvSpPr>
        <p:spPr>
          <a:xfrm>
            <a:off x="913795" y="609600"/>
            <a:ext cx="10353761" cy="1326321"/>
          </a:xfrm>
        </p:spPr>
        <p:txBody>
          <a:bodyPr>
            <a:normAutofit/>
          </a:bodyPr>
          <a:lstStyle/>
          <a:p>
            <a:r>
              <a:rPr lang="en-US" sz="3600" dirty="0">
                <a:latin typeface="Calibri" panose="020F0502020204030204" pitchFamily="34" charset="0"/>
                <a:cs typeface="Calibri" panose="020F0502020204030204" pitchFamily="34" charset="0"/>
              </a:rPr>
              <a:t>When you first arrive</a:t>
            </a:r>
          </a:p>
        </p:txBody>
      </p:sp>
      <p:sp>
        <p:nvSpPr>
          <p:cNvPr id="13"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C63BD8-1E36-4E10-8CAC-31723DEE8268}"/>
              </a:ext>
            </a:extLst>
          </p:cNvPr>
          <p:cNvSpPr>
            <a:spLocks noGrp="1"/>
          </p:cNvSpPr>
          <p:nvPr>
            <p:ph idx="1"/>
          </p:nvPr>
        </p:nvSpPr>
        <p:spPr>
          <a:xfrm>
            <a:off x="1466850" y="2095501"/>
            <a:ext cx="9247652" cy="4676002"/>
          </a:xfrm>
        </p:spPr>
        <p:txBody>
          <a:bodyPr>
            <a:noAutofit/>
          </a:bodyPr>
          <a:lstStyle/>
          <a:p>
            <a:r>
              <a:rPr lang="en-US" sz="1600" dirty="0">
                <a:latin typeface="Calibri" panose="020F0502020204030204" pitchFamily="34" charset="0"/>
                <a:cs typeface="Calibri" panose="020F0502020204030204" pitchFamily="34" charset="0"/>
              </a:rPr>
              <a:t>Please arrive to the main lobby of the </a:t>
            </a:r>
            <a:r>
              <a:rPr lang="en-CA" sz="1600" dirty="0">
                <a:latin typeface="Calibri" panose="020F0502020204030204" pitchFamily="34" charset="0"/>
                <a:cs typeface="Calibri" panose="020F0502020204030204" pitchFamily="34" charset="0"/>
              </a:rPr>
              <a:t>Perth Community Centre</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Please sign your skater in at the attendance table </a:t>
            </a:r>
          </a:p>
          <a:p>
            <a:r>
              <a:rPr lang="en-US" sz="1600" dirty="0">
                <a:latin typeface="Calibri" panose="020F0502020204030204" pitchFamily="34" charset="0"/>
                <a:cs typeface="Calibri" panose="020F0502020204030204" pitchFamily="34" charset="0"/>
              </a:rPr>
              <a:t>PreCanSkate  and CanSkate skaters will follow their </a:t>
            </a:r>
            <a:r>
              <a:rPr lang="en-US" sz="1600" dirty="0" err="1">
                <a:latin typeface="Calibri" panose="020F0502020204030204" pitchFamily="34" charset="0"/>
                <a:cs typeface="Calibri" panose="020F0502020204030204" pitchFamily="34" charset="0"/>
              </a:rPr>
              <a:t>coloured</a:t>
            </a:r>
            <a:r>
              <a:rPr lang="en-US" sz="1600" dirty="0">
                <a:latin typeface="Calibri" panose="020F0502020204030204" pitchFamily="34" charset="0"/>
                <a:cs typeface="Calibri" panose="020F0502020204030204" pitchFamily="34" charset="0"/>
              </a:rPr>
              <a:t> stars to the assigned dressing room to put on your skates and helmet. </a:t>
            </a:r>
          </a:p>
          <a:p>
            <a:r>
              <a:rPr lang="en-US" sz="1600" dirty="0">
                <a:latin typeface="Calibri" panose="020F0502020204030204" pitchFamily="34" charset="0"/>
                <a:cs typeface="Calibri" panose="020F0502020204030204" pitchFamily="34" charset="0"/>
              </a:rPr>
              <a:t>Your skater can then follow the posted warm up pictures for a Pre Session warm up.  High Knees, Jumping Jacks, Lunges, Squat, Side Bend, and Warrior Pose</a:t>
            </a:r>
          </a:p>
          <a:p>
            <a:r>
              <a:rPr lang="en-US" sz="1600" dirty="0">
                <a:latin typeface="Calibri" panose="020F0502020204030204" pitchFamily="34" charset="0"/>
                <a:cs typeface="Calibri" panose="020F0502020204030204" pitchFamily="34" charset="0"/>
              </a:rPr>
              <a:t>Following your warm up your skater can then proceed to their assigned door and wait to be welcomed onto the ice at </a:t>
            </a:r>
            <a:r>
              <a:rPr lang="en-US" sz="1600">
                <a:latin typeface="Calibri" panose="020F0502020204030204" pitchFamily="34" charset="0"/>
                <a:cs typeface="Calibri" panose="020F0502020204030204" pitchFamily="34" charset="0"/>
              </a:rPr>
              <a:t>your scheduled time </a:t>
            </a:r>
            <a:r>
              <a:rPr lang="en-US" sz="1600" dirty="0">
                <a:latin typeface="Calibri" panose="020F0502020204030204" pitchFamily="34" charset="0"/>
                <a:cs typeface="Calibri" panose="020F0502020204030204" pitchFamily="34" charset="0"/>
              </a:rPr>
              <a:t>by our Program Assistants &amp; Professional Coaches. </a:t>
            </a:r>
          </a:p>
          <a:p>
            <a:r>
              <a:rPr lang="en-CA" sz="1600" dirty="0">
                <a:effectLst/>
                <a:latin typeface="Calibri" panose="020F0502020204030204" pitchFamily="34" charset="0"/>
                <a:ea typeface="Calibri" panose="020F0502020204030204" pitchFamily="34" charset="0"/>
                <a:cs typeface="Calibri" panose="020F0502020204030204" pitchFamily="34" charset="0"/>
              </a:rPr>
              <a:t>PreCanSkate #1 - 9:25 - 9:55, PreCanSkate #2 - 9:55 - 10:25, CanSkate - 10:25 - 11:20</a:t>
            </a:r>
            <a:endParaRPr lang="en-US" sz="1600" dirty="0">
              <a:latin typeface="Calibri" panose="020F0502020204030204" pitchFamily="34" charset="0"/>
              <a:cs typeface="Calibri" panose="020F0502020204030204" pitchFamily="34" charset="0"/>
            </a:endParaRPr>
          </a:p>
          <a:p>
            <a:r>
              <a:rPr lang="en-CA" sz="1600" dirty="0">
                <a:effectLst/>
                <a:latin typeface="Calibri" panose="020F0502020204030204" pitchFamily="34" charset="0"/>
                <a:ea typeface="Times New Roman" panose="02020603050405020304" pitchFamily="18" charset="0"/>
              </a:rPr>
              <a:t>Parents are not allowed on the ice at any time, but are required to stay at the rink during the entire CanSkate/PreCanSkate session in case of any injury or bathroom breaks. </a:t>
            </a:r>
            <a:endParaRPr lang="en-CA" sz="1600" dirty="0">
              <a:effectLst/>
              <a:latin typeface="Times New Roman" panose="02020603050405020304" pitchFamily="18" charset="0"/>
              <a:ea typeface="Times New Roman" panose="02020603050405020304" pitchFamily="18"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Things you </a:t>
            </a:r>
            <a:r>
              <a:rPr lang="en-US" sz="3600" dirty="0" err="1">
                <a:latin typeface="Calibri" panose="020F0502020204030204" pitchFamily="34" charset="0"/>
                <a:cs typeface="Calibri" panose="020F0502020204030204" pitchFamily="34" charset="0"/>
              </a:rPr>
              <a:t>neeD</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type="body" idx="1"/>
          </p:nvPr>
        </p:nvSpPr>
        <p:spPr>
          <a:xfrm>
            <a:off x="928677" y="1486831"/>
            <a:ext cx="3298955" cy="576262"/>
          </a:xfrm>
        </p:spPr>
        <p:txBody>
          <a:bodyPr anchor="ctr">
            <a:noAutofi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CSA approved hockey helmet   </a:t>
            </a:r>
            <a:r>
              <a:rPr lang="en-US" sz="1800" b="1" dirty="0">
                <a:effectLst/>
                <a:latin typeface="Calibri" panose="020F0502020204030204" pitchFamily="34" charset="0"/>
                <a:ea typeface="Calibri" panose="020F0502020204030204" pitchFamily="34" charset="0"/>
                <a:cs typeface="Calibri" panose="020F0502020204030204" pitchFamily="34" charset="0"/>
              </a:rPr>
              <a:t>(bike helmets are not approved)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Picture Placeholder 15">
            <a:extLst>
              <a:ext uri="{FF2B5EF4-FFF2-40B4-BE49-F238E27FC236}">
                <a16:creationId xmlns:a16="http://schemas.microsoft.com/office/drawing/2014/main" id="{32C0B949-4482-4839-9E98-D1364DB28C18}"/>
              </a:ext>
            </a:extLst>
          </p:cNvPr>
          <p:cNvSpPr>
            <a:spLocks noGrp="1"/>
          </p:cNvSpPr>
          <p:nvPr>
            <p:ph type="pic" idx="15"/>
          </p:nvPr>
        </p:nvSpPr>
        <p:spPr>
          <a:xfrm>
            <a:off x="1153761" y="2191022"/>
            <a:ext cx="2940050" cy="1524000"/>
          </a:xfrm>
        </p:spPr>
        <p:txBody>
          <a:bodyPr/>
          <a:lstStyle/>
          <a:p>
            <a:endParaRPr lang="en-CA"/>
          </a:p>
        </p:txBody>
      </p:sp>
      <p:sp>
        <p:nvSpPr>
          <p:cNvPr id="17" name="Text Placeholder 16">
            <a:extLst>
              <a:ext uri="{FF2B5EF4-FFF2-40B4-BE49-F238E27FC236}">
                <a16:creationId xmlns:a16="http://schemas.microsoft.com/office/drawing/2014/main" id="{EE7FDA42-3A62-4451-9A25-187603A4EE6C}"/>
              </a:ext>
            </a:extLst>
          </p:cNvPr>
          <p:cNvSpPr>
            <a:spLocks noGrp="1"/>
          </p:cNvSpPr>
          <p:nvPr>
            <p:ph type="body" sz="half" idx="18"/>
          </p:nvPr>
        </p:nvSpPr>
        <p:spPr>
          <a:xfrm>
            <a:off x="913795" y="3842952"/>
            <a:ext cx="3298955" cy="3015048"/>
          </a:xfrm>
        </p:spPr>
        <p:txBody>
          <a:bodyPr>
            <a:noAutofit/>
          </a:bodyPr>
          <a:lstStyle/>
          <a:p>
            <a:pPr algn="l"/>
            <a:r>
              <a:rPr lang="en-CA" sz="1200" dirty="0">
                <a:effectLst/>
                <a:latin typeface="Calibri" panose="020F0502020204030204" pitchFamily="34" charset="0"/>
                <a:ea typeface="Calibri" panose="020F0502020204030204" pitchFamily="34" charset="0"/>
                <a:cs typeface="Calibri" panose="020F0502020204030204" pitchFamily="34" charset="0"/>
              </a:rPr>
              <a:t>CSA approved helmet must be worn until the skater has completed the Stage 5 badge – This is a Skate Canada rule - There are NO exemptions from this policy, as helmets are required for insurance purposes. We recommend skaters in the PreCanSkate and CanSkate programs to wear a cage on their helmet to help protect the skaters face and teeth.</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Text Placeholder 13">
            <a:extLst>
              <a:ext uri="{FF2B5EF4-FFF2-40B4-BE49-F238E27FC236}">
                <a16:creationId xmlns:a16="http://schemas.microsoft.com/office/drawing/2014/main" id="{4F45D60C-364E-421D-BBB9-03FD3FC561C0}"/>
              </a:ext>
            </a:extLst>
          </p:cNvPr>
          <p:cNvSpPr>
            <a:spLocks noGrp="1"/>
          </p:cNvSpPr>
          <p:nvPr>
            <p:ph type="body" sz="quarter" idx="3"/>
          </p:nvPr>
        </p:nvSpPr>
        <p:spPr>
          <a:xfrm>
            <a:off x="4457583" y="1486831"/>
            <a:ext cx="3298983" cy="576262"/>
          </a:xfrm>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Skates that have been sharpened</a:t>
            </a:r>
          </a:p>
        </p:txBody>
      </p:sp>
      <p:sp>
        <p:nvSpPr>
          <p:cNvPr id="20" name="Picture Placeholder 19">
            <a:extLst>
              <a:ext uri="{FF2B5EF4-FFF2-40B4-BE49-F238E27FC236}">
                <a16:creationId xmlns:a16="http://schemas.microsoft.com/office/drawing/2014/main" id="{AA12D584-3FBB-4DC2-A7B1-BF6C3E405D62}"/>
              </a:ext>
            </a:extLst>
          </p:cNvPr>
          <p:cNvSpPr>
            <a:spLocks noGrp="1"/>
          </p:cNvSpPr>
          <p:nvPr>
            <p:ph type="pic" idx="21"/>
          </p:nvPr>
        </p:nvSpPr>
        <p:spPr>
          <a:xfrm>
            <a:off x="4630737" y="2191022"/>
            <a:ext cx="2930525" cy="1524000"/>
          </a:xfrm>
        </p:spPr>
        <p:txBody>
          <a:bodyPr/>
          <a:lstStyle/>
          <a:p>
            <a:endParaRPr lang="en-CA"/>
          </a:p>
        </p:txBody>
      </p:sp>
      <p:sp>
        <p:nvSpPr>
          <p:cNvPr id="18" name="Text Placeholder 17">
            <a:extLst>
              <a:ext uri="{FF2B5EF4-FFF2-40B4-BE49-F238E27FC236}">
                <a16:creationId xmlns:a16="http://schemas.microsoft.com/office/drawing/2014/main" id="{C9BBC86A-74CB-4DF4-9F8F-757770983F75}"/>
              </a:ext>
            </a:extLst>
          </p:cNvPr>
          <p:cNvSpPr>
            <a:spLocks noGrp="1"/>
          </p:cNvSpPr>
          <p:nvPr>
            <p:ph type="body" sz="half" idx="19"/>
          </p:nvPr>
        </p:nvSpPr>
        <p:spPr>
          <a:xfrm>
            <a:off x="4441348" y="3842951"/>
            <a:ext cx="3300336" cy="3015049"/>
          </a:xfrm>
        </p:spPr>
        <p:txBody>
          <a:bodyPr>
            <a:normAutofit fontScale="32500" lnSpcReduction="20000"/>
          </a:bodyPr>
          <a:lstStyle/>
          <a:p>
            <a:pPr algn="l"/>
            <a:r>
              <a:rPr lang="en-CA" sz="3700" dirty="0">
                <a:effectLst/>
                <a:latin typeface="Calibri" panose="020F0502020204030204" pitchFamily="34" charset="0"/>
                <a:ea typeface="Calibri" panose="020F0502020204030204" pitchFamily="34" charset="0"/>
                <a:cs typeface="Calibri" panose="020F0502020204030204" pitchFamily="34" charset="0"/>
              </a:rPr>
              <a:t>Purchasing appropriate and properly fitting skates for the level of your skater is important. Here are some general guidelines:</a:t>
            </a:r>
            <a:br>
              <a:rPr lang="en-CA" sz="3700" dirty="0">
                <a:effectLst/>
                <a:latin typeface="Calibri" panose="020F0502020204030204" pitchFamily="34" charset="0"/>
                <a:ea typeface="Calibri" panose="020F0502020204030204" pitchFamily="34" charset="0"/>
                <a:cs typeface="Calibri" panose="020F0502020204030204" pitchFamily="34" charset="0"/>
              </a:rPr>
            </a:br>
            <a:r>
              <a:rPr lang="en-CA" sz="3700" dirty="0">
                <a:effectLst/>
                <a:latin typeface="Calibri" panose="020F0502020204030204" pitchFamily="34" charset="0"/>
                <a:ea typeface="Calibri" panose="020F0502020204030204" pitchFamily="34" charset="0"/>
                <a:cs typeface="Calibri" panose="020F0502020204030204" pitchFamily="34" charset="0"/>
              </a:rPr>
              <a:t>• Avoid the temptation to buy a larger size for your skater to “grow into.” Skates that are too big will frustrate the skater and hurt their feet.</a:t>
            </a:r>
            <a:br>
              <a:rPr lang="en-CA" sz="3700" dirty="0">
                <a:effectLst/>
                <a:latin typeface="Calibri" panose="020F0502020204030204" pitchFamily="34" charset="0"/>
                <a:ea typeface="Calibri" panose="020F0502020204030204" pitchFamily="34" charset="0"/>
                <a:cs typeface="Calibri" panose="020F0502020204030204" pitchFamily="34" charset="0"/>
              </a:rPr>
            </a:br>
            <a:r>
              <a:rPr lang="en-CA" sz="3700" dirty="0">
                <a:effectLst/>
                <a:latin typeface="Calibri" panose="020F0502020204030204" pitchFamily="34" charset="0"/>
                <a:ea typeface="Calibri" panose="020F0502020204030204" pitchFamily="34" charset="0"/>
                <a:cs typeface="Calibri" panose="020F0502020204030204" pitchFamily="34" charset="0"/>
              </a:rPr>
              <a:t>• Firm ankle support is key. Ankles should never appear to fall over. Take the time to tie your skates correctly to improve your skaters performance and keep your ankles supported. Skates should be laced softly over the toe and front of the boot but snuggly over the ankles.</a:t>
            </a:r>
            <a:br>
              <a:rPr lang="en-CA" sz="3700" dirty="0">
                <a:effectLst/>
                <a:latin typeface="Calibri" panose="020F0502020204030204" pitchFamily="34" charset="0"/>
                <a:ea typeface="Calibri" panose="020F0502020204030204" pitchFamily="34" charset="0"/>
                <a:cs typeface="Calibri" panose="020F0502020204030204" pitchFamily="34" charset="0"/>
              </a:rPr>
            </a:br>
            <a:r>
              <a:rPr lang="en-CA" sz="3700" dirty="0">
                <a:effectLst/>
                <a:latin typeface="Calibri" panose="020F0502020204030204" pitchFamily="34" charset="0"/>
                <a:ea typeface="Calibri" panose="020F0502020204030204" pitchFamily="34" charset="0"/>
                <a:cs typeface="Calibri" panose="020F0502020204030204" pitchFamily="34" charset="0"/>
              </a:rPr>
              <a:t>• Look for good quality leather. Leather boots are preferable to vinyl. Moulded plastic skates are not recommended.</a:t>
            </a:r>
            <a:endParaRPr lang="en-US" sz="37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15" name="Text Placeholder 14">
            <a:extLst>
              <a:ext uri="{FF2B5EF4-FFF2-40B4-BE49-F238E27FC236}">
                <a16:creationId xmlns:a16="http://schemas.microsoft.com/office/drawing/2014/main" id="{DCCC59FB-1646-4523-B05D-9E5CF23A3C00}"/>
              </a:ext>
            </a:extLst>
          </p:cNvPr>
          <p:cNvSpPr>
            <a:spLocks noGrp="1"/>
          </p:cNvSpPr>
          <p:nvPr>
            <p:ph type="body" sz="quarter" idx="13"/>
          </p:nvPr>
        </p:nvSpPr>
        <p:spPr>
          <a:xfrm>
            <a:off x="7988305" y="1486831"/>
            <a:ext cx="3289900" cy="576262"/>
          </a:xfrm>
        </p:spPr>
        <p:txBody>
          <a:bodyPr/>
          <a:lstStyle/>
          <a:p>
            <a:r>
              <a:rPr lang="en-US" sz="1800" dirty="0">
                <a:latin typeface="Calibri" panose="020F0502020204030204" pitchFamily="34" charset="0"/>
                <a:cs typeface="Calibri" panose="020F0502020204030204" pitchFamily="34" charset="0"/>
              </a:rPr>
              <a:t>Clothing</a:t>
            </a:r>
          </a:p>
        </p:txBody>
      </p:sp>
      <p:sp>
        <p:nvSpPr>
          <p:cNvPr id="21" name="Picture Placeholder 20">
            <a:extLst>
              <a:ext uri="{FF2B5EF4-FFF2-40B4-BE49-F238E27FC236}">
                <a16:creationId xmlns:a16="http://schemas.microsoft.com/office/drawing/2014/main" id="{D8CF22F0-0B04-4B6E-870B-2B0F4858EB33}"/>
              </a:ext>
            </a:extLst>
          </p:cNvPr>
          <p:cNvSpPr>
            <a:spLocks noGrp="1"/>
          </p:cNvSpPr>
          <p:nvPr>
            <p:ph type="pic" idx="22"/>
          </p:nvPr>
        </p:nvSpPr>
        <p:spPr>
          <a:xfrm>
            <a:off x="8214544" y="2191022"/>
            <a:ext cx="2932113" cy="1524000"/>
          </a:xfrm>
          <a:prstGeom prst="roundRect">
            <a:avLst>
              <a:gd name="adj" fmla="val 0"/>
            </a:avLst>
          </a:prstGeom>
        </p:spPr>
        <p:txBody>
          <a:bodyPr/>
          <a:lstStyle/>
          <a:p>
            <a:endParaRPr lang="en-CA"/>
          </a:p>
        </p:txBody>
      </p:sp>
      <p:sp>
        <p:nvSpPr>
          <p:cNvPr id="19" name="Text Placeholder 18">
            <a:extLst>
              <a:ext uri="{FF2B5EF4-FFF2-40B4-BE49-F238E27FC236}">
                <a16:creationId xmlns:a16="http://schemas.microsoft.com/office/drawing/2014/main" id="{F59EFA67-5D7E-48A7-9E9B-81FC3998961C}"/>
              </a:ext>
            </a:extLst>
          </p:cNvPr>
          <p:cNvSpPr>
            <a:spLocks noGrp="1"/>
          </p:cNvSpPr>
          <p:nvPr>
            <p:ph type="body" sz="half" idx="20"/>
          </p:nvPr>
        </p:nvSpPr>
        <p:spPr>
          <a:xfrm>
            <a:off x="7973298" y="3842953"/>
            <a:ext cx="3294258" cy="2953263"/>
          </a:xfrm>
        </p:spPr>
        <p:txBody>
          <a:bodyPr>
            <a:noAutofit/>
          </a:bodyPr>
          <a:lstStyle/>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Warm mittens</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Snowpants or slush pants</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Warm jacket</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rPr>
              <a:t>Scarves can be a hazard on the ice and should be avoided.</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rPr>
              <a:t>Excess laces should be tucked or tied up so that they do not drag on the ice.</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latin typeface="Calibri" panose="020F0502020204030204" pitchFamily="34" charset="0"/>
                <a:cs typeface="Calibri" panose="020F0502020204030204" pitchFamily="34" charset="0"/>
              </a:rPr>
              <a:t>Hair should be tied back so your skater can see properly.</a:t>
            </a:r>
          </a:p>
        </p:txBody>
      </p:sp>
      <p:pic>
        <p:nvPicPr>
          <p:cNvPr id="23" name="Picture 22">
            <a:extLst>
              <a:ext uri="{FF2B5EF4-FFF2-40B4-BE49-F238E27FC236}">
                <a16:creationId xmlns:a16="http://schemas.microsoft.com/office/drawing/2014/main" id="{9C5488BD-85F3-4A64-BFA8-B13926ECD796}"/>
              </a:ext>
            </a:extLst>
          </p:cNvPr>
          <p:cNvPicPr>
            <a:picLocks noChangeAspect="1"/>
          </p:cNvPicPr>
          <p:nvPr/>
        </p:nvPicPr>
        <p:blipFill>
          <a:blip r:embed="rId2"/>
          <a:stretch>
            <a:fillRect/>
          </a:stretch>
        </p:blipFill>
        <p:spPr>
          <a:xfrm>
            <a:off x="4819882" y="2214896"/>
            <a:ext cx="2541588" cy="1476252"/>
          </a:xfrm>
          <a:prstGeom prst="rect">
            <a:avLst/>
          </a:prstGeom>
        </p:spPr>
      </p:pic>
      <p:pic>
        <p:nvPicPr>
          <p:cNvPr id="25" name="Picture 24">
            <a:extLst>
              <a:ext uri="{FF2B5EF4-FFF2-40B4-BE49-F238E27FC236}">
                <a16:creationId xmlns:a16="http://schemas.microsoft.com/office/drawing/2014/main" id="{2D134B4E-FC64-4F42-8346-3C33EF57D870}"/>
              </a:ext>
            </a:extLst>
          </p:cNvPr>
          <p:cNvPicPr>
            <a:picLocks noChangeAspect="1"/>
          </p:cNvPicPr>
          <p:nvPr/>
        </p:nvPicPr>
        <p:blipFill>
          <a:blip r:embed="rId3"/>
          <a:stretch>
            <a:fillRect/>
          </a:stretch>
        </p:blipFill>
        <p:spPr>
          <a:xfrm>
            <a:off x="1163286" y="2217548"/>
            <a:ext cx="2930525" cy="1445551"/>
          </a:xfrm>
          <a:prstGeom prst="rect">
            <a:avLst/>
          </a:prstGeom>
        </p:spPr>
      </p:pic>
      <p:pic>
        <p:nvPicPr>
          <p:cNvPr id="29" name="Picture 28">
            <a:extLst>
              <a:ext uri="{FF2B5EF4-FFF2-40B4-BE49-F238E27FC236}">
                <a16:creationId xmlns:a16="http://schemas.microsoft.com/office/drawing/2014/main" id="{57FE6C99-16FA-4DA7-AE6B-C5DB2E0B4570}"/>
              </a:ext>
            </a:extLst>
          </p:cNvPr>
          <p:cNvPicPr>
            <a:picLocks noChangeAspect="1"/>
          </p:cNvPicPr>
          <p:nvPr/>
        </p:nvPicPr>
        <p:blipFill>
          <a:blip r:embed="rId4"/>
          <a:stretch>
            <a:fillRect/>
          </a:stretch>
        </p:blipFill>
        <p:spPr>
          <a:xfrm>
            <a:off x="8214544" y="2063094"/>
            <a:ext cx="2930524" cy="1738364"/>
          </a:xfrm>
          <a:prstGeom prst="rect">
            <a:avLst/>
          </a:prstGeom>
        </p:spPr>
      </p:pic>
    </p:spTree>
    <p:extLst>
      <p:ext uri="{BB962C8B-B14F-4D97-AF65-F5344CB8AC3E}">
        <p14:creationId xmlns:p14="http://schemas.microsoft.com/office/powerpoint/2010/main" val="221056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How to maintain your equipment</a:t>
            </a:r>
            <a:endParaRPr lang="en-US"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AF011A-6253-4BBF-91D8-940BCE6784B4}"/>
              </a:ext>
            </a:extLst>
          </p:cNvPr>
          <p:cNvSpPr>
            <a:spLocks noGrp="1"/>
          </p:cNvSpPr>
          <p:nvPr>
            <p:ph idx="1"/>
          </p:nvPr>
        </p:nvSpPr>
        <p:spPr>
          <a:xfrm>
            <a:off x="4976029" y="971549"/>
            <a:ext cx="6291528" cy="4616450"/>
          </a:xfrm>
        </p:spPr>
        <p:txBody>
          <a:bodyPr anchor="ctr">
            <a:normAutofit/>
          </a:bodyPr>
          <a:lstStyle/>
          <a:p>
            <a:r>
              <a:rPr lang="en-US" sz="1800" dirty="0">
                <a:latin typeface="Calibri" panose="020F0502020204030204" pitchFamily="34" charset="0"/>
                <a:cs typeface="Calibri" panose="020F0502020204030204" pitchFamily="34" charset="0"/>
              </a:rPr>
              <a:t>Ensure you fully dry the blades of your skates following each session</a:t>
            </a:r>
          </a:p>
          <a:p>
            <a:r>
              <a:rPr lang="en-US" sz="1800" dirty="0">
                <a:latin typeface="Calibri" panose="020F0502020204030204" pitchFamily="34" charset="0"/>
                <a:cs typeface="Calibri" panose="020F0502020204030204" pitchFamily="34" charset="0"/>
              </a:rPr>
              <a:t>Do not store your skates with guards on as this will increase rusting</a:t>
            </a:r>
          </a:p>
          <a:p>
            <a:r>
              <a:rPr lang="en-US" sz="1800" dirty="0">
                <a:latin typeface="Calibri" panose="020F0502020204030204" pitchFamily="34" charset="0"/>
                <a:cs typeface="Calibri" panose="020F0502020204030204" pitchFamily="34" charset="0"/>
              </a:rPr>
              <a:t>Ensure you air out skates and dry clothing between sessions</a:t>
            </a:r>
          </a:p>
          <a:p>
            <a:r>
              <a:rPr lang="en-US" sz="1800" dirty="0">
                <a:effectLst/>
                <a:latin typeface="Calibri" panose="020F0502020204030204" pitchFamily="34" charset="0"/>
                <a:ea typeface="Times New Roman" panose="02020603050405020304" pitchFamily="18" charset="0"/>
              </a:rPr>
              <a:t>To protect the skate blades, skate guards should be worn in any area that is not protected by rubber mats. Please avoid </a:t>
            </a:r>
            <a:r>
              <a:rPr lang="en-US" sz="1800" dirty="0">
                <a:latin typeface="Calibri" panose="020F0502020204030204" pitchFamily="34" charset="0"/>
                <a:cs typeface="Calibri" panose="020F0502020204030204" pitchFamily="34" charset="0"/>
              </a:rPr>
              <a:t>walking on the cement with your blades</a:t>
            </a:r>
          </a:p>
          <a:p>
            <a:r>
              <a:rPr lang="en-US" sz="1800" dirty="0">
                <a:latin typeface="Calibri" panose="020F0502020204030204" pitchFamily="34" charset="0"/>
                <a:cs typeface="Calibri" panose="020F0502020204030204" pitchFamily="34" charset="0"/>
              </a:rPr>
              <a:t>Ensure that your skates are sharpened approx. every 20 hours of skating</a:t>
            </a:r>
          </a:p>
        </p:txBody>
      </p:sp>
    </p:spTree>
    <p:extLst>
      <p:ext uri="{BB962C8B-B14F-4D97-AF65-F5344CB8AC3E}">
        <p14:creationId xmlns:p14="http://schemas.microsoft.com/office/powerpoint/2010/main" val="196442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842917" y="220758"/>
            <a:ext cx="10353761" cy="1326321"/>
          </a:xfrm>
        </p:spPr>
        <p:txBody>
          <a:bodyPr>
            <a:normAutofit/>
          </a:bodyPr>
          <a:lstStyle/>
          <a:p>
            <a:r>
              <a:rPr lang="en-US" sz="3600" dirty="0">
                <a:latin typeface="Calibri" panose="020F0502020204030204" pitchFamily="34" charset="0"/>
                <a:cs typeface="Calibri" panose="020F0502020204030204" pitchFamily="34" charset="0"/>
              </a:rPr>
              <a:t>Events and Theme da</a:t>
            </a:r>
            <a:r>
              <a:rPr lang="en-US" dirty="0"/>
              <a:t>ys</a:t>
            </a:r>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sz="half" idx="1"/>
          </p:nvPr>
        </p:nvSpPr>
        <p:spPr>
          <a:xfrm>
            <a:off x="913795" y="1605281"/>
            <a:ext cx="5106004" cy="4185920"/>
          </a:xfrm>
        </p:spPr>
        <p:txBody>
          <a:bodyPr anchor="ctr">
            <a:normAutofit/>
          </a:bodyPr>
          <a:lstStyle/>
          <a:p>
            <a:r>
              <a:rPr lang="en-US" sz="1800" dirty="0">
                <a:latin typeface="Calibri" panose="020F0502020204030204" pitchFamily="34" charset="0"/>
                <a:cs typeface="Calibri" panose="020F0502020204030204" pitchFamily="34" charset="0"/>
              </a:rPr>
              <a:t>Each month our team hosts a theme day where skaters can dress-up</a:t>
            </a:r>
          </a:p>
          <a:p>
            <a:r>
              <a:rPr lang="en-US" sz="1800" dirty="0">
                <a:latin typeface="Calibri" panose="020F0502020204030204" pitchFamily="34" charset="0"/>
                <a:cs typeface="Calibri" panose="020F0502020204030204" pitchFamily="34" charset="0"/>
              </a:rPr>
              <a:t>Please ensure your skater continues to wear their properly fitted helmet for these theme days</a:t>
            </a:r>
          </a:p>
          <a:p>
            <a:r>
              <a:rPr lang="en-US" sz="1800" dirty="0">
                <a:latin typeface="Calibri" panose="020F0502020204030204" pitchFamily="34" charset="0"/>
                <a:cs typeface="Calibri" panose="020F0502020204030204" pitchFamily="34" charset="0"/>
              </a:rPr>
              <a:t>We also host special events and fundraisers throughout the year that you will be receiving information by email for, please ensure you are updating your calendar with this information</a:t>
            </a:r>
          </a:p>
        </p:txBody>
      </p:sp>
      <p:sp>
        <p:nvSpPr>
          <p:cNvPr id="8" name="Star: 32 Points 7">
            <a:extLst>
              <a:ext uri="{FF2B5EF4-FFF2-40B4-BE49-F238E27FC236}">
                <a16:creationId xmlns:a16="http://schemas.microsoft.com/office/drawing/2014/main" id="{36D635B8-F66F-608B-7D89-C2C212CFAD10}"/>
              </a:ext>
            </a:extLst>
          </p:cNvPr>
          <p:cNvSpPr/>
          <p:nvPr/>
        </p:nvSpPr>
        <p:spPr>
          <a:xfrm>
            <a:off x="6172203" y="1133857"/>
            <a:ext cx="5440677" cy="552556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BEACH DAY</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September 23, 2023</a:t>
            </a:r>
            <a:endPar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HALLOWEEN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October 21, 2023</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JERSEY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November 25, 2023</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HOLIDAY PAJAMA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December 16, 2023</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CANADA DAY in JANUARY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January 20, 2024</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VALENTINES DAY - Wear Red &amp; Pink  </a:t>
            </a:r>
          </a:p>
          <a:p>
            <a:pPr marL="0" marR="0" indent="0" algn="ctr">
              <a:lnSpc>
                <a:spcPct val="100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February 10, 2024</a:t>
            </a:r>
          </a:p>
          <a:p>
            <a:pPr marL="0" marR="0" indent="0" algn="ctr">
              <a:lnSpc>
                <a:spcPct val="100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SUPERHERO &amp; PRINCESS DAY</a:t>
            </a:r>
          </a:p>
          <a:p>
            <a:pPr marL="0" indent="0" algn="ctr">
              <a:lnSpc>
                <a:spcPct val="100000"/>
              </a:lnSpc>
              <a:buNone/>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 16, 2024</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39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842917" y="220758"/>
            <a:ext cx="10353761" cy="1326321"/>
          </a:xfrm>
        </p:spPr>
        <p:txBody>
          <a:bodyPr>
            <a:normAutofit/>
          </a:bodyPr>
          <a:lstStyle/>
          <a:p>
            <a:r>
              <a:rPr lang="en-US" sz="3600" dirty="0">
                <a:latin typeface="Calibri" panose="020F0502020204030204" pitchFamily="34" charset="0"/>
                <a:cs typeface="Calibri" panose="020F0502020204030204" pitchFamily="34" charset="0"/>
              </a:rPr>
              <a:t>Cancellation days</a:t>
            </a:r>
            <a:endParaRPr lang="en-US" dirty="0"/>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sz="half" idx="1"/>
          </p:nvPr>
        </p:nvSpPr>
        <p:spPr>
          <a:xfrm>
            <a:off x="913795" y="2282045"/>
            <a:ext cx="5106004" cy="3509155"/>
          </a:xfrm>
        </p:spPr>
        <p:txBody>
          <a:bodyPr anchor="ctr">
            <a:normAutofit/>
          </a:bodyPr>
          <a:lstStyle/>
          <a:p>
            <a:r>
              <a:rPr lang="en-US" sz="1800" dirty="0">
                <a:latin typeface="Calibri" panose="020F0502020204030204" pitchFamily="34" charset="0"/>
                <a:cs typeface="Calibri" panose="020F0502020204030204" pitchFamily="34" charset="0"/>
              </a:rPr>
              <a:t>As much as we like to be at the rink with our skaters each week, we have cancellation dates related to other needs of the community and/or our skaters</a:t>
            </a:r>
          </a:p>
          <a:p>
            <a:r>
              <a:rPr lang="en-US" sz="1800" dirty="0">
                <a:latin typeface="Calibri" panose="020F0502020204030204" pitchFamily="34" charset="0"/>
                <a:cs typeface="Calibri" panose="020F0502020204030204" pitchFamily="34" charset="0"/>
              </a:rPr>
              <a:t>Please be aware that these cancellations dates were taken into consideration when planning our season</a:t>
            </a:r>
          </a:p>
        </p:txBody>
      </p:sp>
      <p:sp>
        <p:nvSpPr>
          <p:cNvPr id="9" name="Star: 32 Points 8">
            <a:extLst>
              <a:ext uri="{FF2B5EF4-FFF2-40B4-BE49-F238E27FC236}">
                <a16:creationId xmlns:a16="http://schemas.microsoft.com/office/drawing/2014/main" id="{2E591E7A-6977-DCD1-0116-C67FE016601D}"/>
              </a:ext>
            </a:extLst>
          </p:cNvPr>
          <p:cNvSpPr/>
          <p:nvPr/>
        </p:nvSpPr>
        <p:spPr>
          <a:xfrm>
            <a:off x="6245355" y="1243584"/>
            <a:ext cx="5366325" cy="5393658"/>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October 28, 2023</a:t>
            </a:r>
          </a:p>
          <a:p>
            <a:pPr algn="ctr"/>
            <a:r>
              <a:rPr lang="en-CA" dirty="0">
                <a:latin typeface="Calibri" panose="020F0502020204030204" pitchFamily="34" charset="0"/>
                <a:cs typeface="Calibri" panose="020F0502020204030204" pitchFamily="34" charset="0"/>
              </a:rPr>
              <a:t>November 11, 2023</a:t>
            </a:r>
          </a:p>
          <a:p>
            <a:pPr algn="ctr"/>
            <a:r>
              <a:rPr lang="en-CA" dirty="0">
                <a:latin typeface="Calibri" panose="020F0502020204030204" pitchFamily="34" charset="0"/>
                <a:cs typeface="Calibri" panose="020F0502020204030204" pitchFamily="34" charset="0"/>
              </a:rPr>
              <a:t>December 2, 2023</a:t>
            </a:r>
          </a:p>
          <a:p>
            <a:pPr algn="ctr"/>
            <a:r>
              <a:rPr lang="en-CA" b="1" u="sng" dirty="0">
                <a:latin typeface="Calibri" panose="020F0502020204030204" pitchFamily="34" charset="0"/>
                <a:cs typeface="Calibri" panose="020F0502020204030204" pitchFamily="34" charset="0"/>
              </a:rPr>
              <a:t>Holiday Break </a:t>
            </a:r>
          </a:p>
          <a:p>
            <a:pPr algn="ctr"/>
            <a:r>
              <a:rPr lang="en-CA" dirty="0">
                <a:latin typeface="Calibri" panose="020F0502020204030204" pitchFamily="34" charset="0"/>
                <a:cs typeface="Calibri" panose="020F0502020204030204" pitchFamily="34" charset="0"/>
              </a:rPr>
              <a:t>December 23, 30 2023</a:t>
            </a:r>
          </a:p>
          <a:p>
            <a:pPr algn="ctr"/>
            <a:r>
              <a:rPr lang="en-CA" dirty="0">
                <a:latin typeface="Calibri" panose="020F0502020204030204" pitchFamily="34" charset="0"/>
                <a:cs typeface="Calibri" panose="020F0502020204030204" pitchFamily="34" charset="0"/>
              </a:rPr>
              <a:t>January 13, 2024</a:t>
            </a:r>
          </a:p>
          <a:p>
            <a:pPr algn="ctr"/>
            <a:r>
              <a:rPr lang="en-CA" dirty="0">
                <a:latin typeface="Calibri" panose="020F0502020204030204" pitchFamily="34" charset="0"/>
                <a:cs typeface="Calibri" panose="020F0502020204030204" pitchFamily="34" charset="0"/>
              </a:rPr>
              <a:t>January 27 2024</a:t>
            </a:r>
          </a:p>
          <a:p>
            <a:pPr algn="ctr"/>
            <a:r>
              <a:rPr lang="en-CA" dirty="0">
                <a:latin typeface="Calibri" panose="020F0502020204030204" pitchFamily="34" charset="0"/>
                <a:cs typeface="Calibri" panose="020F0502020204030204" pitchFamily="34" charset="0"/>
              </a:rPr>
              <a:t>February 17, 2024</a:t>
            </a:r>
          </a:p>
        </p:txBody>
      </p:sp>
    </p:spTree>
    <p:extLst>
      <p:ext uri="{BB962C8B-B14F-4D97-AF65-F5344CB8AC3E}">
        <p14:creationId xmlns:p14="http://schemas.microsoft.com/office/powerpoint/2010/main" val="300211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78535-0EDC-40BD-AC92-F41D076271B7}"/>
              </a:ext>
            </a:extLst>
          </p:cNvPr>
          <p:cNvSpPr>
            <a:spLocks noGrp="1"/>
          </p:cNvSpPr>
          <p:nvPr>
            <p:ph type="title"/>
          </p:nvPr>
        </p:nvSpPr>
        <p:spPr>
          <a:xfrm>
            <a:off x="913796" y="927100"/>
            <a:ext cx="3418766" cy="4616450"/>
          </a:xfrm>
        </p:spPr>
        <p:txBody>
          <a:bodyPr>
            <a:normAutofit/>
          </a:bodyPr>
          <a:lstStyle/>
          <a:p>
            <a:r>
              <a:rPr lang="en-US" sz="3600" dirty="0">
                <a:latin typeface="Calibri" panose="020F0502020204030204" pitchFamily="34" charset="0"/>
                <a:cs typeface="Calibri" panose="020F0502020204030204" pitchFamily="34" charset="0"/>
              </a:rPr>
              <a:t>Volunteers</a:t>
            </a:r>
            <a:endParaRPr lang="en-US" sz="3600"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44D433-A28F-4275-96F2-A9E117E12DC0}"/>
              </a:ext>
            </a:extLst>
          </p:cNvPr>
          <p:cNvSpPr>
            <a:spLocks noGrp="1"/>
          </p:cNvSpPr>
          <p:nvPr>
            <p:ph idx="1"/>
          </p:nvPr>
        </p:nvSpPr>
        <p:spPr>
          <a:xfrm>
            <a:off x="4976029" y="971549"/>
            <a:ext cx="6291528" cy="5115216"/>
          </a:xfrm>
        </p:spPr>
        <p:txBody>
          <a:bodyPr anchor="ctr">
            <a:normAutofit/>
          </a:bodyPr>
          <a:lstStyle/>
          <a:p>
            <a:r>
              <a:rPr lang="en-US" sz="1800" dirty="0">
                <a:latin typeface="Calibri" panose="020F0502020204030204" pitchFamily="34" charset="0"/>
                <a:cs typeface="Calibri" panose="020F0502020204030204" pitchFamily="34" charset="0"/>
              </a:rPr>
              <a:t>Our volunteers are parents of skaters just like you</a:t>
            </a:r>
          </a:p>
          <a:p>
            <a:r>
              <a:rPr lang="en-US" sz="1800" dirty="0">
                <a:latin typeface="Calibri" panose="020F0502020204030204" pitchFamily="34" charset="0"/>
                <a:cs typeface="Calibri" panose="020F0502020204030204" pitchFamily="34" charset="0"/>
              </a:rPr>
              <a:t>If you are open to offering your time or expertise throughout the season, please touch base with one of our amazing executive members to ask how you can help!</a:t>
            </a:r>
          </a:p>
        </p:txBody>
      </p:sp>
    </p:spTree>
    <p:extLst>
      <p:ext uri="{BB962C8B-B14F-4D97-AF65-F5344CB8AC3E}">
        <p14:creationId xmlns:p14="http://schemas.microsoft.com/office/powerpoint/2010/main" val="116943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TM03457503[[fn=Quotable]]</Template>
  <TotalTime>2085</TotalTime>
  <Words>1480</Words>
  <Application>Microsoft Office PowerPoint</Application>
  <PresentationFormat>Widescreen</PresentationFormat>
  <Paragraphs>103</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Bookman Old Style</vt:lpstr>
      <vt:lpstr>Calibri</vt:lpstr>
      <vt:lpstr>Rockwell</vt:lpstr>
      <vt:lpstr>Times New Roman</vt:lpstr>
      <vt:lpstr>Wingdings</vt:lpstr>
      <vt:lpstr>Damask</vt:lpstr>
      <vt:lpstr>Acrobat Document</vt:lpstr>
      <vt:lpstr>PreCanskate and  Canskate  Parent Information </vt:lpstr>
      <vt:lpstr>PowerPoint Presentation</vt:lpstr>
      <vt:lpstr>Who we are</vt:lpstr>
      <vt:lpstr>When you first arrive</vt:lpstr>
      <vt:lpstr>Things you neeD</vt:lpstr>
      <vt:lpstr>How to maintain your equipment</vt:lpstr>
      <vt:lpstr>Events and Theme days</vt:lpstr>
      <vt:lpstr>Cancellation days</vt:lpstr>
      <vt:lpstr>Volunteers</vt:lpstr>
      <vt:lpstr>Program Assistants</vt:lpstr>
      <vt:lpstr>Review of session format</vt:lpstr>
      <vt:lpstr>Reading report cards   –  PreCanskate</vt:lpstr>
      <vt:lpstr>report cards – Canskate</vt:lpstr>
      <vt:lpstr>How to reach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and  Pre-Canskate  Parent Information</dc:title>
  <dc:creator>Porteous, Miranda</dc:creator>
  <cp:lastModifiedBy>Lise Drummond</cp:lastModifiedBy>
  <cp:revision>41</cp:revision>
  <dcterms:created xsi:type="dcterms:W3CDTF">2022-09-09T13:44:17Z</dcterms:created>
  <dcterms:modified xsi:type="dcterms:W3CDTF">2023-08-30T16:02:07Z</dcterms:modified>
</cp:coreProperties>
</file>